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79" r:id="rId5"/>
    <p:sldId id="280" r:id="rId6"/>
    <p:sldId id="281" r:id="rId7"/>
    <p:sldId id="282" r:id="rId8"/>
    <p:sldId id="283" r:id="rId9"/>
    <p:sldId id="284" r:id="rId10"/>
    <p:sldId id="285" r:id="rId11"/>
    <p:sldId id="286" r:id="rId12"/>
    <p:sldId id="287" r:id="rId13"/>
    <p:sldId id="288" r:id="rId1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451"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E9014A-86AA-4256-BA81-AF7F46E0A67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E299A392-E200-40B7-A295-A5F3925A83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87BBED21-13D5-4BB7-9AF6-162167CB6173}"/>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FD3ED702-31B5-4F2F-8725-ECCFAE6AC95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43E7E6B-0FB2-4711-A397-7B68E631626D}"/>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4262930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733530-8D02-4E3A-9A92-B8DDB6C6B3C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0B6D9E7-14BB-4DA6-8B8E-BB0BCB04990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9FD99C-D19F-4A12-881A-293FD71D5CF0}"/>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69AE042D-F152-45BC-99CD-E215A3D6019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B9B9AE8-188A-4195-A13C-2C0CC58D3674}"/>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1166301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C2774B-09B7-48E5-AB01-74AABB48437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53E0638-A3BA-439D-871B-202FE19714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9605AA9-6E60-4D95-9075-8D0EE0380825}"/>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44F45293-45D6-459B-A2D3-7E3C38215C6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4E49CC1-3EC1-419E-BCF7-70AE564E2CC9}"/>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3498156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FA6005-6F18-43A6-8958-1D909B516F7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BDA1D95-7190-4CC8-AFB0-656859D63F6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9B98E59-7CA5-4879-ACAE-EFF975BDC035}"/>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9456758F-5240-4FD9-AF22-B363D27AFEB5}"/>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6" name="Нижний колонтитул 5">
            <a:extLst>
              <a:ext uri="{FF2B5EF4-FFF2-40B4-BE49-F238E27FC236}">
                <a16:creationId xmlns:a16="http://schemas.microsoft.com/office/drawing/2014/main" id="{9FFD002A-BE48-4824-A64F-B6C3B86700D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D8DE41A-EB0F-4337-AC64-9CE483063D3A}"/>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1197324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4A4F7AC-5745-4F31-AF2B-6F88A432222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6D7F88B-1A9A-4DA6-A63A-8090488930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8E96827-19BD-42E4-B2E3-589CBFDCAED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794BBF0-288C-477E-8BDA-3867CB72A9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CB15D33-5275-4D4C-8574-5A48CBF4C180}"/>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41FC072-10BD-406D-82E1-C5582517FF69}"/>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8" name="Нижний колонтитул 7">
            <a:extLst>
              <a:ext uri="{FF2B5EF4-FFF2-40B4-BE49-F238E27FC236}">
                <a16:creationId xmlns:a16="http://schemas.microsoft.com/office/drawing/2014/main" id="{5BCE4AF3-DC1E-4593-9397-2AECA2BCC78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1B690C82-B5F2-43C0-BC2A-9536D1A940D9}"/>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1960516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6D9043-B835-4781-9C30-094D13A93D6E}"/>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0821D6EC-5502-470A-99E7-C87789F3ED67}"/>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4" name="Нижний колонтитул 3">
            <a:extLst>
              <a:ext uri="{FF2B5EF4-FFF2-40B4-BE49-F238E27FC236}">
                <a16:creationId xmlns:a16="http://schemas.microsoft.com/office/drawing/2014/main" id="{7C61FCAB-DC6B-4EF1-BD67-4F0F3E6810CF}"/>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90D1458B-3DC3-48AF-999C-A4542A8F294C}"/>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100130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81B10F9-9070-4508-8185-DFFF276A594D}"/>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3" name="Нижний колонтитул 2">
            <a:extLst>
              <a:ext uri="{FF2B5EF4-FFF2-40B4-BE49-F238E27FC236}">
                <a16:creationId xmlns:a16="http://schemas.microsoft.com/office/drawing/2014/main" id="{BA89A3BF-CF31-4FEC-AABF-E367EA6C6EE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D3E43A61-D545-481A-AC36-06E54D1BE5F8}"/>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3603323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4DA975-B5DB-4EA2-8856-3E36A669E5B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06D85E3-48F4-4071-A551-3E8D21E236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66737F69-4BD4-43DD-BC5B-A28B016A3E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FE7DAC8-754E-4326-89F8-26FE9E47AB67}"/>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6" name="Нижний колонтитул 5">
            <a:extLst>
              <a:ext uri="{FF2B5EF4-FFF2-40B4-BE49-F238E27FC236}">
                <a16:creationId xmlns:a16="http://schemas.microsoft.com/office/drawing/2014/main" id="{2A1749AA-D0EE-4DA2-AACB-F4E1324E3F0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0C6E434-626A-49C5-886B-566EE31768C1}"/>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1798588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9DDD30-E6A0-46AA-A445-95F4E73D623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05085AB-4356-4F15-BABB-3B7BDC4D83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1E83141-499E-40ED-9465-F09C63652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F69018D-B398-4C15-8658-18BFAFF72F1E}"/>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6" name="Нижний колонтитул 5">
            <a:extLst>
              <a:ext uri="{FF2B5EF4-FFF2-40B4-BE49-F238E27FC236}">
                <a16:creationId xmlns:a16="http://schemas.microsoft.com/office/drawing/2014/main" id="{A2E16174-4A37-4A3F-BF5C-7C3B960306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1925831-7DC2-4273-8623-AB003642F0DD}"/>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172738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B849C8-A7CD-4CE6-8C1B-A9A3309EBD5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A0DD8CD5-E16E-4ED3-BF7A-DC5F3BA85AE4}"/>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28838C7-17E9-4248-A215-396452490679}"/>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72328402-DA58-4FD6-B9B6-972466507A7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7E09D92-2E0E-4395-B0C4-D49BCBDAA07C}"/>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3760824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B1D8214-4188-45BB-8194-CA3D42316A78}"/>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649B887-A98A-4B11-97D5-6E3F3A362E5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F39E7C3-314A-489F-9BC3-309FC38265E4}"/>
              </a:ext>
            </a:extLst>
          </p:cNvPr>
          <p:cNvSpPr>
            <a:spLocks noGrp="1"/>
          </p:cNvSpPr>
          <p:nvPr>
            <p:ph type="dt" sz="half" idx="10"/>
          </p:nvPr>
        </p:nvSpPr>
        <p:spPr/>
        <p:txBody>
          <a:bodyPr/>
          <a:lstStyle/>
          <a:p>
            <a:fld id="{F3DF3DA5-2CF0-4FA0-8FB0-FE64C64F6759}"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926078A2-992C-4800-8A14-3ECE037B564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5F27B74-3D69-4C23-994C-D1B083AC8798}"/>
              </a:ext>
            </a:extLst>
          </p:cNvPr>
          <p:cNvSpPr>
            <a:spLocks noGrp="1"/>
          </p:cNvSpPr>
          <p:nvPr>
            <p:ph type="sldNum" sz="quarter" idx="12"/>
          </p:nvPr>
        </p:nvSpPr>
        <p:spPr/>
        <p:txBody>
          <a:bodyPr/>
          <a:lstStyle/>
          <a:p>
            <a:fld id="{5D65A3C4-29CA-4AAF-8A77-986818A93F40}" type="slidenum">
              <a:rPr lang="ru-RU" smtClean="0"/>
              <a:t>‹#›</a:t>
            </a:fld>
            <a:endParaRPr lang="ru-RU"/>
          </a:p>
        </p:txBody>
      </p:sp>
    </p:spTree>
    <p:extLst>
      <p:ext uri="{BB962C8B-B14F-4D97-AF65-F5344CB8AC3E}">
        <p14:creationId xmlns:p14="http://schemas.microsoft.com/office/powerpoint/2010/main" val="2401340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F2385F-06B5-4662-B1BD-1A65C6F39E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6981882-06A1-45AD-9D14-8977DF4213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4ACF9D6-BC71-43C9-B13A-6DCDD4C68B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F3DA5-2CF0-4FA0-8FB0-FE64C64F6759}" type="datetimeFigureOut">
              <a:rPr lang="ru-RU" smtClean="0"/>
              <a:t>18.08.2026</a:t>
            </a:fld>
            <a:endParaRPr lang="ru-RU"/>
          </a:p>
        </p:txBody>
      </p:sp>
      <p:sp>
        <p:nvSpPr>
          <p:cNvPr id="5" name="Нижний колонтитул 4">
            <a:extLst>
              <a:ext uri="{FF2B5EF4-FFF2-40B4-BE49-F238E27FC236}">
                <a16:creationId xmlns:a16="http://schemas.microsoft.com/office/drawing/2014/main" id="{1BCDFDD0-9955-498C-9809-F338836EAE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BFB29711-EC7B-4886-8A3B-81017DB6D2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65A3C4-29CA-4AAF-8A77-986818A93F40}" type="slidenum">
              <a:rPr lang="ru-RU" smtClean="0"/>
              <a:t>‹#›</a:t>
            </a:fld>
            <a:endParaRPr lang="ru-RU"/>
          </a:p>
        </p:txBody>
      </p:sp>
    </p:spTree>
    <p:extLst>
      <p:ext uri="{BB962C8B-B14F-4D97-AF65-F5344CB8AC3E}">
        <p14:creationId xmlns:p14="http://schemas.microsoft.com/office/powerpoint/2010/main" val="2315327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resobr.ru/article/63100-pishcheblok-v-detskom-sadu" TargetMode="External"/><Relationship Id="rId2" Type="http://schemas.openxmlformats.org/officeDocument/2006/relationships/hyperlink" Target="https://www.resobr.ru/article/63652-kak-ustanovit-kolichestvo-detey-v-gruppah-v-dou"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s://www.resobr.ru/article/63493-kak-sostavit-menyu-dlya-detskogo-sada"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resobr.ru/article/63467-qqq-19-m7-narusheniya-sanpin-v-detskom-sadu"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474F37AC-B8D0-49D3-9A56-BA285779A47E}"/>
              </a:ext>
            </a:extLst>
          </p:cNvPr>
          <p:cNvSpPr>
            <a:spLocks noGrp="1"/>
          </p:cNvSpPr>
          <p:nvPr/>
        </p:nvSpPr>
        <p:spPr>
          <a:xfrm>
            <a:off x="1610536" y="1088572"/>
            <a:ext cx="8458200" cy="1079862"/>
          </a:xfrm>
          <a:prstGeom prst="rect">
            <a:avLst/>
          </a:prstGeom>
        </p:spPr>
        <p:txBody>
          <a:bodyPr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2700" b="1" dirty="0" smtClean="0">
                <a:effectLst>
                  <a:outerShdw blurRad="38100" dist="38100" dir="2700000" algn="tl">
                    <a:srgbClr val="000000">
                      <a:alpha val="43137"/>
                    </a:srgbClr>
                  </a:outerShdw>
                </a:effectLst>
                <a:latin typeface="Times New Roman" pitchFamily="18" charset="0"/>
                <a:cs typeface="Times New Roman" pitchFamily="18" charset="0"/>
              </a:rPr>
              <a:t>МУ «УПРАВЛЕНИЕ ДОШКОЛЬНОГО ОБРАЗОВАНИЯ ГУДЕРМЕССКОГО МУНИЦИПАЛЬНОГО РАЙОНА»</a:t>
            </a:r>
            <a:r>
              <a:rPr lang="ru-RU" dirty="0"/>
              <a:t/>
            </a:r>
            <a:br>
              <a:rPr lang="ru-RU" dirty="0"/>
            </a:br>
            <a:endParaRPr lang="ru-RU" dirty="0"/>
          </a:p>
        </p:txBody>
      </p:sp>
      <p:sp>
        <p:nvSpPr>
          <p:cNvPr id="5" name="Прямоугольник 4">
            <a:extLst>
              <a:ext uri="{FF2B5EF4-FFF2-40B4-BE49-F238E27FC236}">
                <a16:creationId xmlns:a16="http://schemas.microsoft.com/office/drawing/2014/main" id="{121BC70C-264E-429B-AF3C-8567FADB910F}"/>
              </a:ext>
            </a:extLst>
          </p:cNvPr>
          <p:cNvSpPr/>
          <p:nvPr/>
        </p:nvSpPr>
        <p:spPr>
          <a:xfrm>
            <a:off x="551072" y="2642480"/>
            <a:ext cx="11085645" cy="1569660"/>
          </a:xfrm>
          <a:prstGeom prst="rect">
            <a:avLst/>
          </a:prstGeom>
          <a:noFill/>
          <a:ln>
            <a:solidFill>
              <a:schemeClr val="accent1">
                <a:lumMod val="75000"/>
              </a:schemeClr>
            </a:solidFill>
          </a:ln>
        </p:spPr>
        <p:txBody>
          <a:bodyPr wrap="square" lIns="91440" tIns="45720" rIns="91440" bIns="45720">
            <a:spAutoFit/>
          </a:bodyPr>
          <a:lstStyle/>
          <a:p>
            <a:pPr algn="ctr"/>
            <a:r>
              <a:rPr lang="ru-RU" sz="4800" b="1" dirty="0">
                <a:solidFill>
                  <a:schemeClr val="accent1">
                    <a:lumMod val="50000"/>
                  </a:schemeClr>
                </a:solidFill>
                <a:latin typeface="Times New Roman" panose="02020603050405020304" pitchFamily="18" charset="0"/>
                <a:cs typeface="Times New Roman" panose="02020603050405020304" pitchFamily="18" charset="0"/>
              </a:rPr>
              <a:t>«Питание в ДОУ: новые требования СанПиН 2.3/2.4.4282-26 (с 01.09.2026</a:t>
            </a:r>
            <a:r>
              <a:rPr lang="ru-RU" sz="4800" b="1" dirty="0" smtClean="0">
                <a:solidFill>
                  <a:schemeClr val="accent1">
                    <a:lumMod val="50000"/>
                  </a:schemeClr>
                </a:solidFill>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80B39DB1-3475-448F-AC8C-BF0912D129F5}"/>
              </a:ext>
            </a:extLst>
          </p:cNvPr>
          <p:cNvSpPr txBox="1"/>
          <p:nvPr/>
        </p:nvSpPr>
        <p:spPr>
          <a:xfrm>
            <a:off x="8029303" y="5068388"/>
            <a:ext cx="3833837" cy="646331"/>
          </a:xfrm>
          <a:prstGeom prst="rect">
            <a:avLst/>
          </a:prstGeom>
          <a:noFill/>
        </p:spPr>
        <p:txBody>
          <a:bodyPr wrap="square" rtlCol="0">
            <a:spAutoFit/>
          </a:bodyPr>
          <a:lstStyle/>
          <a:p>
            <a:pPr algn="ctr"/>
            <a:r>
              <a:rPr lang="ru-RU" b="1" dirty="0" smtClean="0">
                <a:latin typeface="Times New Roman" pitchFamily="18" charset="0"/>
                <a:cs typeface="Times New Roman" pitchFamily="18" charset="0"/>
              </a:rPr>
              <a:t>Подготовила: Шалаева Л.А., главный специалист УДО</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val="3492184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кругленные углы 3">
            <a:extLst>
              <a:ext uri="{FF2B5EF4-FFF2-40B4-BE49-F238E27FC236}">
                <a16:creationId xmlns:a16="http://schemas.microsoft.com/office/drawing/2014/main" id="{8E2C15FB-51CA-49F6-AC2C-19B08911CE01}"/>
              </a:ext>
            </a:extLst>
          </p:cNvPr>
          <p:cNvSpPr/>
          <p:nvPr/>
        </p:nvSpPr>
        <p:spPr>
          <a:xfrm>
            <a:off x="418011" y="1082819"/>
            <a:ext cx="11075545" cy="4009937"/>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ru-RU" sz="2400" b="1" u="sng" dirty="0" smtClean="0">
                <a:solidFill>
                  <a:schemeClr val="accent1">
                    <a:lumMod val="75000"/>
                  </a:schemeClr>
                </a:solidFill>
                <a:latin typeface="Times New Roman" panose="02020603050405020304" pitchFamily="18" charset="0"/>
                <a:cs typeface="Times New Roman" panose="02020603050405020304" pitchFamily="18" charset="0"/>
              </a:rPr>
              <a:t>⚡</a:t>
            </a:r>
            <a:r>
              <a:rPr lang="ru-RU" sz="2400" b="1" u="sng" dirty="0">
                <a:solidFill>
                  <a:schemeClr val="accent1">
                    <a:lumMod val="75000"/>
                  </a:schemeClr>
                </a:solidFill>
                <a:latin typeface="Times New Roman" panose="02020603050405020304" pitchFamily="18" charset="0"/>
                <a:cs typeface="Times New Roman" panose="02020603050405020304" pitchFamily="18" charset="0"/>
              </a:rPr>
              <a:t>Постановление </a:t>
            </a:r>
            <a:r>
              <a:rPr lang="ru-RU" sz="2400" b="1" u="sng" dirty="0" smtClean="0">
                <a:solidFill>
                  <a:schemeClr val="accent1">
                    <a:lumMod val="75000"/>
                  </a:schemeClr>
                </a:solidFill>
                <a:latin typeface="Times New Roman" panose="02020603050405020304" pitchFamily="18" charset="0"/>
                <a:cs typeface="Times New Roman" panose="02020603050405020304" pitchFamily="18" charset="0"/>
              </a:rPr>
              <a:t>Главного государственного санитарного врача РФ                           от 02 июня 2026 г. №18 «Об </a:t>
            </a:r>
            <a:r>
              <a:rPr lang="ru-RU" sz="2400" b="1" u="sng" dirty="0">
                <a:solidFill>
                  <a:schemeClr val="accent1">
                    <a:lumMod val="75000"/>
                  </a:schemeClr>
                </a:solidFill>
                <a:latin typeface="Times New Roman" panose="02020603050405020304" pitchFamily="18" charset="0"/>
                <a:cs typeface="Times New Roman" panose="02020603050405020304" pitchFamily="18" charset="0"/>
              </a:rPr>
              <a:t>утверждении санитарно-эпидемиологических правил и норм СанПиН 2.3/2.4.4282-26 "Санитарно-эпидемиологические требования к организации общественного питания </a:t>
            </a:r>
            <a:r>
              <a:rPr lang="ru-RU" sz="2400" b="1" u="sng" dirty="0" smtClean="0">
                <a:solidFill>
                  <a:schemeClr val="accent1">
                    <a:lumMod val="75000"/>
                  </a:schemeClr>
                </a:solidFill>
                <a:latin typeface="Times New Roman" panose="02020603050405020304" pitchFamily="18" charset="0"/>
                <a:cs typeface="Times New Roman" panose="02020603050405020304" pitchFamily="18" charset="0"/>
              </a:rPr>
              <a:t>населения»</a:t>
            </a:r>
            <a:endParaRPr lang="ru-RU" sz="2400" b="1" dirty="0">
              <a:ln w="22225">
                <a:solidFill>
                  <a:srgbClr val="FF0000"/>
                </a:solidFill>
                <a:prstDash val="solid"/>
              </a:ln>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5" name="Прямоугольник: скругленные углы 4">
            <a:extLst>
              <a:ext uri="{FF2B5EF4-FFF2-40B4-BE49-F238E27FC236}">
                <a16:creationId xmlns:a16="http://schemas.microsoft.com/office/drawing/2014/main" id="{E8B77F07-F440-4DAF-9A9E-65D66913901B}"/>
              </a:ext>
            </a:extLst>
          </p:cNvPr>
          <p:cNvSpPr/>
          <p:nvPr/>
        </p:nvSpPr>
        <p:spPr>
          <a:xfrm>
            <a:off x="2865119" y="5305330"/>
            <a:ext cx="6608048" cy="553674"/>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ru-RU" b="1" dirty="0">
                <a:latin typeface="Times New Roman" panose="02020603050405020304" pitchFamily="18" charset="0"/>
                <a:cs typeface="Times New Roman" panose="02020603050405020304" pitchFamily="18" charset="0"/>
              </a:rPr>
              <a:t>В</a:t>
            </a:r>
            <a:r>
              <a:rPr lang="ru-RU" b="1" dirty="0" smtClean="0">
                <a:latin typeface="Times New Roman" panose="02020603050405020304" pitchFamily="18" charset="0"/>
                <a:cs typeface="Times New Roman" panose="02020603050405020304" pitchFamily="18" charset="0"/>
              </a:rPr>
              <a:t>ступает в силу </a:t>
            </a:r>
            <a:r>
              <a:rPr lang="ru-RU" b="1" dirty="0">
                <a:latin typeface="Times New Roman" panose="02020603050405020304" pitchFamily="18" charset="0"/>
                <a:cs typeface="Times New Roman" panose="02020603050405020304" pitchFamily="18" charset="0"/>
              </a:rPr>
              <a:t>с </a:t>
            </a:r>
            <a:r>
              <a:rPr lang="ru-RU" b="1" dirty="0" smtClean="0">
                <a:latin typeface="Times New Roman" panose="02020603050405020304" pitchFamily="18" charset="0"/>
                <a:cs typeface="Times New Roman" panose="02020603050405020304" pitchFamily="18" charset="0"/>
              </a:rPr>
              <a:t>01.09.2026г. и действует </a:t>
            </a:r>
            <a:r>
              <a:rPr lang="ru-RU" b="1" dirty="0">
                <a:latin typeface="Times New Roman" panose="02020603050405020304" pitchFamily="18" charset="0"/>
                <a:cs typeface="Times New Roman" panose="02020603050405020304" pitchFamily="18" charset="0"/>
              </a:rPr>
              <a:t>до </a:t>
            </a:r>
            <a:r>
              <a:rPr lang="ru-RU" b="1" dirty="0" smtClean="0">
                <a:latin typeface="Times New Roman" panose="02020603050405020304" pitchFamily="18" charset="0"/>
                <a:cs typeface="Times New Roman" panose="02020603050405020304" pitchFamily="18" charset="0"/>
              </a:rPr>
              <a:t>01.09.2032г.</a:t>
            </a: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8014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001483" y="900351"/>
            <a:ext cx="10702837" cy="5317161"/>
          </a:xfrm>
          <a:prstGeom prst="rect">
            <a:avLst/>
          </a:prstGeom>
        </p:spPr>
        <p:txBody>
          <a:bodyPr wrap="square">
            <a:spAutoFit/>
          </a:bodyPr>
          <a:lstStyle/>
          <a:p>
            <a:pPr>
              <a:lnSpc>
                <a:spcPct val="107000"/>
              </a:lnSpc>
              <a:spcAft>
                <a:spcPts val="800"/>
              </a:spcAft>
            </a:pPr>
            <a:r>
              <a:rPr lang="ru-RU" sz="28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Первое и главное </a:t>
            </a:r>
            <a:r>
              <a:rPr lang="ru-RU" dirty="0">
                <a:latin typeface="Times New Roman" panose="02020603050405020304" pitchFamily="18" charset="0"/>
                <a:ea typeface="Times New Roman" panose="02020603050405020304" pitchFamily="18" charset="0"/>
                <a:cs typeface="Times New Roman" panose="02020603050405020304" pitchFamily="18" charset="0"/>
              </a:rPr>
              <a:t>— замена реквизитов. Все локальные акты дошкольной организации (положения о питании, должностные инструкции поваров и кладовщиков, программы производственного контроля, приказы по меню) должны ссылаться на новый СанПиН 2.3/2.4.4282-26. Использование устаревшего документа с 1 сентября 2026 года недопустимо, считается нарушением и влечет штрафы.</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r>
              <a:rPr lang="ru-RU" sz="24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Второе </a:t>
            </a:r>
            <a:r>
              <a:rPr lang="ru-RU" dirty="0">
                <a:latin typeface="Times New Roman" panose="02020603050405020304" pitchFamily="18" charset="0"/>
                <a:ea typeface="Times New Roman" panose="02020603050405020304" pitchFamily="18" charset="0"/>
                <a:cs typeface="Times New Roman" panose="02020603050405020304" pitchFamily="18" charset="0"/>
              </a:rPr>
              <a:t>— нумерация пунктов стала сквозной (1, 2, 3...), а не </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по раздельной</a:t>
            </a:r>
            <a:r>
              <a:rPr lang="ru-RU" dirty="0">
                <a:latin typeface="Times New Roman" panose="02020603050405020304" pitchFamily="18" charset="0"/>
                <a:ea typeface="Times New Roman" panose="02020603050405020304" pitchFamily="18" charset="0"/>
                <a:cs typeface="Times New Roman" panose="02020603050405020304" pitchFamily="18" charset="0"/>
              </a:rPr>
              <a:t>. При обновлении документации нужно не только заменить название, но и проверить все числовые ссылки, чтобы не было несоответствий и противоречий</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r>
              <a:rPr lang="ru-RU" sz="2400" b="1" dirty="0" smtClean="0">
                <a:solidFill>
                  <a:srgbClr val="C00000"/>
                </a:solidFill>
                <a:latin typeface="Times New Roman" panose="02020603050405020304" pitchFamily="18" charset="0"/>
                <a:cs typeface="Times New Roman" panose="02020603050405020304" pitchFamily="18" charset="0"/>
              </a:rPr>
              <a:t>Третье </a:t>
            </a:r>
            <a:r>
              <a:rPr lang="ru-RU" dirty="0">
                <a:latin typeface="Times New Roman" panose="02020603050405020304" pitchFamily="18" charset="0"/>
                <a:cs typeface="Times New Roman" panose="02020603050405020304" pitchFamily="18" charset="0"/>
              </a:rPr>
              <a:t>— изменен перечень обязательных приложений. СанПиН для ДОУ действующий по питанию предусматривает отдельные требования для:</a:t>
            </a:r>
          </a:p>
          <a:p>
            <a:pPr lvl="0"/>
            <a:r>
              <a:rPr lang="ru-RU" dirty="0" smtClean="0">
                <a:latin typeface="Times New Roman" panose="02020603050405020304" pitchFamily="18" charset="0"/>
                <a:cs typeface="Times New Roman" panose="02020603050405020304" pitchFamily="18" charset="0"/>
              </a:rPr>
              <a:t>-продуктов</a:t>
            </a:r>
            <a:r>
              <a:rPr lang="ru-RU" dirty="0">
                <a:latin typeface="Times New Roman" panose="02020603050405020304" pitchFamily="18" charset="0"/>
                <a:cs typeface="Times New Roman" panose="02020603050405020304" pitchFamily="18" charset="0"/>
              </a:rPr>
              <a:t>, блюд, которые нельзя давать дошкольникам;</a:t>
            </a:r>
          </a:p>
          <a:p>
            <a:pPr lvl="0"/>
            <a:r>
              <a:rPr lang="ru-RU" dirty="0" smtClean="0">
                <a:latin typeface="Times New Roman" panose="02020603050405020304" pitchFamily="18" charset="0"/>
                <a:cs typeface="Times New Roman" panose="02020603050405020304" pitchFamily="18" charset="0"/>
              </a:rPr>
              <a:t>-количества </a:t>
            </a:r>
            <a:r>
              <a:rPr lang="ru-RU" dirty="0">
                <a:latin typeface="Times New Roman" panose="02020603050405020304" pitchFamily="18" charset="0"/>
                <a:cs typeface="Times New Roman" panose="02020603050405020304" pitchFamily="18" charset="0"/>
              </a:rPr>
              <a:t>приемов пищи;</a:t>
            </a:r>
          </a:p>
          <a:p>
            <a:pPr lvl="0"/>
            <a:r>
              <a:rPr lang="ru-RU" dirty="0" smtClean="0">
                <a:latin typeface="Times New Roman" panose="02020603050405020304" pitchFamily="18" charset="0"/>
                <a:cs typeface="Times New Roman" panose="02020603050405020304" pitchFamily="18" charset="0"/>
              </a:rPr>
              <a:t>-среднесуточных </a:t>
            </a:r>
            <a:r>
              <a:rPr lang="ru-RU" dirty="0">
                <a:latin typeface="Times New Roman" panose="02020603050405020304" pitchFamily="18" charset="0"/>
                <a:cs typeface="Times New Roman" panose="02020603050405020304" pitchFamily="18" charset="0"/>
              </a:rPr>
              <a:t>наборов;</a:t>
            </a:r>
          </a:p>
          <a:p>
            <a:pPr lvl="0"/>
            <a:r>
              <a:rPr lang="ru-RU" dirty="0" smtClean="0">
                <a:latin typeface="Times New Roman" panose="02020603050405020304" pitchFamily="18" charset="0"/>
                <a:cs typeface="Times New Roman" panose="02020603050405020304" pitchFamily="18" charset="0"/>
              </a:rPr>
              <a:t>-меню</a:t>
            </a:r>
            <a:r>
              <a:rPr lang="ru-RU" dirty="0">
                <a:latin typeface="Times New Roman" panose="02020603050405020304" pitchFamily="18" charset="0"/>
                <a:cs typeface="Times New Roman" panose="02020603050405020304" pitchFamily="18" charset="0"/>
              </a:rPr>
              <a:t>;</a:t>
            </a:r>
          </a:p>
          <a:p>
            <a:pPr lvl="0"/>
            <a:r>
              <a:rPr lang="ru-RU" dirty="0" smtClean="0">
                <a:latin typeface="Times New Roman" panose="02020603050405020304" pitchFamily="18" charset="0"/>
                <a:cs typeface="Times New Roman" panose="02020603050405020304" pitchFamily="18" charset="0"/>
              </a:rPr>
              <a:t>-порционной </a:t>
            </a:r>
            <a:r>
              <a:rPr lang="ru-RU" dirty="0">
                <a:latin typeface="Times New Roman" panose="02020603050405020304" pitchFamily="18" charset="0"/>
                <a:cs typeface="Times New Roman" panose="02020603050405020304" pitchFamily="18" charset="0"/>
              </a:rPr>
              <a:t>массы;</a:t>
            </a:r>
          </a:p>
          <a:p>
            <a:pPr lvl="0"/>
            <a:r>
              <a:rPr lang="ru-RU" dirty="0" smtClean="0">
                <a:latin typeface="Times New Roman" panose="02020603050405020304" pitchFamily="18" charset="0"/>
                <a:cs typeface="Times New Roman" panose="02020603050405020304" pitchFamily="18" charset="0"/>
              </a:rPr>
              <a:t>-суточной </a:t>
            </a:r>
            <a:r>
              <a:rPr lang="ru-RU" dirty="0">
                <a:latin typeface="Times New Roman" panose="02020603050405020304" pitchFamily="18" charset="0"/>
                <a:cs typeface="Times New Roman" panose="02020603050405020304" pitchFamily="18" charset="0"/>
              </a:rPr>
              <a:t>потребности;</a:t>
            </a:r>
          </a:p>
          <a:p>
            <a:pPr lvl="0"/>
            <a:r>
              <a:rPr lang="ru-RU" dirty="0" smtClean="0">
                <a:latin typeface="Times New Roman" panose="02020603050405020304" pitchFamily="18" charset="0"/>
                <a:cs typeface="Times New Roman" panose="02020603050405020304" pitchFamily="18" charset="0"/>
              </a:rPr>
              <a:t>-таблицы </a:t>
            </a:r>
            <a:r>
              <a:rPr lang="ru-RU" dirty="0">
                <a:latin typeface="Times New Roman" panose="02020603050405020304" pitchFamily="18" charset="0"/>
                <a:cs typeface="Times New Roman" panose="02020603050405020304" pitchFamily="18" charset="0"/>
              </a:rPr>
              <a:t>замены продуктов.</a:t>
            </a:r>
          </a:p>
          <a:p>
            <a:pPr>
              <a:lnSpc>
                <a:spcPct val="107000"/>
              </a:lnSpc>
              <a:spcAft>
                <a:spcPts val="80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6849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313" y="1065679"/>
            <a:ext cx="10293531" cy="5405391"/>
          </a:xfrm>
          <a:prstGeom prst="rect">
            <a:avLst/>
          </a:prstGeom>
        </p:spPr>
        <p:txBody>
          <a:bodyPr wrap="square">
            <a:spAutoFit/>
          </a:bodyPr>
          <a:lstStyle/>
          <a:p>
            <a:pPr>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Система питания базируется на нескольких нормативно закрепленных принципах. Что регламентирует СанПиН для ДОУ 2026 года с изменениями и дополнениями для пищеблока:</a:t>
            </a:r>
            <a:endParaRPr lang="ru-RU" dirty="0">
              <a:latin typeface="Calibri" panose="020F050202020403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AutoNum type="arabicPeriod"/>
            </a:pP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Цикличное </a:t>
            </a:r>
            <a:r>
              <a:rPr lang="ru-RU" dirty="0">
                <a:latin typeface="Times New Roman" panose="02020603050405020304" pitchFamily="18" charset="0"/>
                <a:ea typeface="Times New Roman" panose="02020603050405020304" pitchFamily="18" charset="0"/>
                <a:cs typeface="Times New Roman" panose="02020603050405020304" pitchFamily="18" charset="0"/>
              </a:rPr>
              <a:t>меню разрабатывается минимум на две недели отдельно для </a:t>
            </a:r>
            <a:r>
              <a:rPr lang="ru-RU"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каждого дошкольного возраста</a:t>
            </a:r>
            <a:r>
              <a:rPr lang="ru-RU" dirty="0">
                <a:latin typeface="Times New Roman" panose="02020603050405020304" pitchFamily="18" charset="0"/>
                <a:ea typeface="Times New Roman" panose="02020603050405020304" pitchFamily="18" charset="0"/>
                <a:cs typeface="Times New Roman" panose="02020603050405020304" pitchFamily="18" charset="0"/>
              </a:rPr>
              <a:t>, утверждается руководителем. Исключаются повторы блюд в течение дня и в соседние дни. Учитываются потребности в </a:t>
            </a:r>
            <a:r>
              <a:rPr lang="ru-RU" dirty="0" err="1">
                <a:latin typeface="Times New Roman" panose="02020603050405020304" pitchFamily="18" charset="0"/>
                <a:ea typeface="Times New Roman" panose="02020603050405020304" pitchFamily="18" charset="0"/>
                <a:cs typeface="Times New Roman" panose="02020603050405020304" pitchFamily="18" charset="0"/>
              </a:rPr>
              <a:t>макронутриентах</a:t>
            </a:r>
            <a:r>
              <a:rPr lang="ru-RU" dirty="0">
                <a:latin typeface="Times New Roman" panose="02020603050405020304" pitchFamily="18" charset="0"/>
                <a:ea typeface="Times New Roman" panose="02020603050405020304" pitchFamily="18" charset="0"/>
                <a:cs typeface="Times New Roman" panose="02020603050405020304" pitchFamily="18" charset="0"/>
              </a:rPr>
              <a:t>, витаминах и минералах. Замена горячей еды буфетной продукцией или сухими пайками запрещена. В меню включаются обогащенные продукты, например, йодированная соль</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lnSpc>
                <a:spcPct val="107000"/>
              </a:lnSpc>
              <a:spcAft>
                <a:spcPts val="800"/>
              </a:spcAft>
              <a:buFontTx/>
              <a:buAutoNum type="arabicPeriod"/>
            </a:pPr>
            <a:r>
              <a:rPr lang="ru-RU" dirty="0" smtClean="0">
                <a:latin typeface="Times New Roman" panose="02020603050405020304" pitchFamily="18" charset="0"/>
                <a:cs typeface="Times New Roman" panose="02020603050405020304" pitchFamily="18" charset="0"/>
              </a:rPr>
              <a:t>Количество </a:t>
            </a:r>
            <a:r>
              <a:rPr lang="ru-RU" dirty="0">
                <a:latin typeface="Times New Roman" panose="02020603050405020304" pitchFamily="18" charset="0"/>
                <a:cs typeface="Times New Roman" panose="02020603050405020304" pitchFamily="18" charset="0"/>
              </a:rPr>
              <a:t>приемов пищи определяется длительностью нахождения дошкольника в ДОУ. Для воспитанников с круглосуточным или полным дневным пребыванием установлен </a:t>
            </a:r>
            <a:r>
              <a:rPr lang="ru-RU" u="sng" dirty="0">
                <a:latin typeface="Times New Roman" panose="02020603050405020304" pitchFamily="18" charset="0"/>
                <a:cs typeface="Times New Roman" panose="02020603050405020304" pitchFamily="18" charset="0"/>
                <a:hlinkClick r:id="rId3"/>
              </a:rPr>
              <a:t>пятиразовый режим приема</a:t>
            </a:r>
            <a:r>
              <a:rPr lang="ru-RU" dirty="0">
                <a:latin typeface="Times New Roman" panose="02020603050405020304" pitchFamily="18" charset="0"/>
                <a:cs typeface="Times New Roman" panose="02020603050405020304" pitchFamily="18" charset="0"/>
              </a:rPr>
              <a:t> пищи с временными промежутками от 3,5 до 4 часов. Суточный объем калорий распределяется следующим образом: утренний прием пищи (завтрак) составляет 20% от суточной нормы, второй завтрак — 5%, основной обеденный прием — 35%, полдник — 15%, а ужин — 25%. Нормативы энергетической ценности рациона строго дифференцированы по возрасту: для детей до трех лет показатель равен 1400 килокалорий в сутки, для остальных дошкольников — 1800 килокалорий. Данные параметры являются обязательными для исполнения и подлежат ежедневному мониторингу.</a:t>
            </a:r>
          </a:p>
          <a:p>
            <a:pPr marL="342900" indent="-342900">
              <a:lnSpc>
                <a:spcPct val="107000"/>
              </a:lnSpc>
              <a:spcAft>
                <a:spcPts val="800"/>
              </a:spcAft>
              <a:buAutoNum type="arabicPeriod"/>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2139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1154" y="1370341"/>
            <a:ext cx="9771017" cy="4603696"/>
          </a:xfrm>
          <a:prstGeom prst="rect">
            <a:avLst/>
          </a:prstGeom>
        </p:spPr>
        <p:txBody>
          <a:bodyPr wrap="square">
            <a:spAutoFit/>
          </a:bodyPr>
          <a:lstStyle/>
          <a:p>
            <a:pPr>
              <a:lnSpc>
                <a:spcPct val="107000"/>
              </a:lnSpc>
              <a:spcAft>
                <a:spcPts val="800"/>
              </a:spcAft>
            </a:pPr>
            <a:r>
              <a:rPr lang="ru-RU" sz="2000" dirty="0">
                <a:latin typeface="Times New Roman" panose="02020603050405020304" pitchFamily="18" charset="0"/>
                <a:ea typeface="Times New Roman" panose="02020603050405020304" pitchFamily="18" charset="0"/>
                <a:cs typeface="Times New Roman" panose="02020603050405020304" pitchFamily="18" charset="0"/>
              </a:rPr>
              <a:t>3. Индивидуальное питание. Для ребят с особыми показаниями (аллергия, диабет,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целиакия</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ожирение) на основе врачебных назначений разрабатывается персональное меню с участием диетолога, согласованное с родителями. Разрешено употребление домашней еды в специально отведенных местах с холодильником и микроволновкой.</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ru-RU" sz="2000" dirty="0">
                <a:latin typeface="Times New Roman" panose="02020603050405020304" pitchFamily="18" charset="0"/>
                <a:ea typeface="Times New Roman" panose="02020603050405020304" pitchFamily="18" charset="0"/>
                <a:cs typeface="Times New Roman" panose="02020603050405020304" pitchFamily="18" charset="0"/>
              </a:rPr>
              <a:t>4. Информирование родителей обязательно. Ежедневно в холлах, группах и на сайте ДОУ размещается меню с названиями блюд, весом порций и калорийностью, а также рекомендации по домашнему рациону. Это обеспечивает прозрачность и позволяет корректировать рацион малыша вне сада</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sz="2000" dirty="0"/>
              <a:t> </a:t>
            </a:r>
            <a:endParaRPr lang="ru-RU" sz="2000" dirty="0" smtClean="0"/>
          </a:p>
          <a:p>
            <a:pPr>
              <a:lnSpc>
                <a:spcPct val="107000"/>
              </a:lnSpc>
              <a:spcAft>
                <a:spcPts val="800"/>
              </a:spcAft>
            </a:pPr>
            <a:r>
              <a:rPr lang="ru-RU" sz="2000" dirty="0" smtClean="0">
                <a:latin typeface="Times New Roman" panose="02020603050405020304" pitchFamily="18" charset="0"/>
                <a:cs typeface="Times New Roman" panose="02020603050405020304" pitchFamily="18" charset="0"/>
              </a:rPr>
              <a:t>5</a:t>
            </a:r>
            <a:r>
              <a:rPr lang="ru-RU" sz="2000" dirty="0">
                <a:latin typeface="Times New Roman" panose="02020603050405020304" pitchFamily="18" charset="0"/>
                <a:cs typeface="Times New Roman" panose="02020603050405020304" pitchFamily="18" charset="0"/>
              </a:rPr>
              <a:t>. Питьевой режим строго регламентирован. Вода доступна воспитанникам весь день. Кипяченая вода хранится не более 3 часов. Бутилированная должна быть негазированной с подтверждением качества. Кулеры размещаются вне досягаемости детей, но рядом с воспитателем.</a:t>
            </a:r>
          </a:p>
          <a:p>
            <a:pPr>
              <a:lnSpc>
                <a:spcPct val="107000"/>
              </a:lnSpc>
              <a:spcAft>
                <a:spcPts val="80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275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17966" y="874629"/>
            <a:ext cx="6017623" cy="619272"/>
          </a:xfrm>
          <a:prstGeom prst="rect">
            <a:avLst/>
          </a:prstGeom>
        </p:spPr>
        <p:txBody>
          <a:bodyPr wrap="square">
            <a:spAutoFit/>
          </a:bodyPr>
          <a:lstStyle/>
          <a:p>
            <a:pPr>
              <a:lnSpc>
                <a:spcPct val="107000"/>
              </a:lnSpc>
              <a:spcAft>
                <a:spcPts val="800"/>
              </a:spcAft>
            </a:pPr>
            <a:r>
              <a:rPr lang="ru-RU" sz="3200" b="1" dirty="0">
                <a:latin typeface="Times New Roman" panose="02020603050405020304" pitchFamily="18" charset="0"/>
                <a:ea typeface="Times New Roman" panose="02020603050405020304" pitchFamily="18" charset="0"/>
                <a:cs typeface="Times New Roman" panose="02020603050405020304" pitchFamily="18" charset="0"/>
              </a:rPr>
              <a:t>Запрещенные продукты в ДОУ</a:t>
            </a:r>
            <a:endParaRPr lang="ru-RU" sz="3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862148" y="1493901"/>
            <a:ext cx="10302240" cy="5328062"/>
          </a:xfrm>
          <a:prstGeom prst="rect">
            <a:avLst/>
          </a:prstGeom>
        </p:spPr>
        <p:txBody>
          <a:bodyPr wrap="square">
            <a:spAutoFit/>
          </a:bodyPr>
          <a:lstStyle/>
          <a:p>
            <a:pPr>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Перечень запрещенных продуктов (приложение №6 СанПиН) остается неизменным и обязательным для всех сотрудников пищеблока.</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ru-RU" dirty="0">
                <a:latin typeface="Times New Roman" panose="02020603050405020304" pitchFamily="18" charset="0"/>
                <a:ea typeface="Times New Roman" panose="02020603050405020304" pitchFamily="18" charset="0"/>
                <a:cs typeface="Times New Roman" panose="02020603050405020304" pitchFamily="18" charset="0"/>
              </a:rPr>
              <a:t>Под абсолютный запрет подпадают:</a:t>
            </a:r>
            <a:endParaRPr lang="ru-RU" sz="1600" dirty="0">
              <a:latin typeface="Calibri" panose="020F0502020204030204" pitchFamily="34" charset="0"/>
              <a:ea typeface="Times New Roman" panose="02020603050405020304" pitchFamily="18" charset="0"/>
              <a:cs typeface="Times New Roman" panose="02020603050405020304" pitchFamily="18" charset="0"/>
            </a:endParaRPr>
          </a:p>
          <a:p>
            <a:pPr lvl="0" algn="just"/>
            <a:r>
              <a:rPr lang="ru-RU" dirty="0">
                <a:latin typeface="Times New Roman" panose="02020603050405020304" pitchFamily="18" charset="0"/>
                <a:ea typeface="Times New Roman" panose="02020603050405020304" pitchFamily="18" charset="0"/>
                <a:cs typeface="Times New Roman" panose="02020603050405020304" pitchFamily="18" charset="0"/>
              </a:rPr>
              <a:t>любая продукция, у которой истек допустимый срок хранения, отсутствует заводская этикетка либо наблюдаются явные дефекты (плесневые образования, гнилостный запах, нехарактерная консистенция или неестественный оттенок). Использование такой пищи не допускается даже после тщательной тепловой обработки</a:t>
            </a:r>
            <a:r>
              <a:rPr lang="ru-RU"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мясные, рыбные туши, не прошедшие обязательную ветеринарно-санитарную экспертизу, мясо диких животных, не потрошенные тушки птицы, яйца и мясная продукция водоплавающих пернатых, поскольку они являются потенциальными переносчиками сальмонелл и паразитарных инвазий;</a:t>
            </a:r>
          </a:p>
          <a:p>
            <a:pPr lvl="0"/>
            <a:r>
              <a:rPr lang="ru-RU" dirty="0" err="1">
                <a:latin typeface="Times New Roman" panose="02020603050405020304" pitchFamily="18" charset="0"/>
                <a:cs typeface="Times New Roman" panose="02020603050405020304" pitchFamily="18" charset="0"/>
              </a:rPr>
              <a:t>субпродуктовое</a:t>
            </a:r>
            <a:r>
              <a:rPr lang="ru-RU" dirty="0">
                <a:latin typeface="Times New Roman" panose="02020603050405020304" pitchFamily="18" charset="0"/>
                <a:cs typeface="Times New Roman" panose="02020603050405020304" pitchFamily="18" charset="0"/>
              </a:rPr>
              <a:t> сырье, за исключением говяжьей печени, языка и сердца;</a:t>
            </a:r>
          </a:p>
          <a:p>
            <a:pPr lvl="0" algn="just"/>
            <a:r>
              <a:rPr lang="ru-RU" dirty="0">
                <a:latin typeface="Times New Roman" panose="02020603050405020304" pitchFamily="18" charset="0"/>
                <a:cs typeface="Times New Roman" panose="02020603050405020304" pitchFamily="18" charset="0"/>
              </a:rPr>
              <a:t>куриные яйца, скорлупа которых имеет загрязнения, трещины или иные повреждения, а также яйца, поступившие из хозяйств, неблагополучных по </a:t>
            </a:r>
            <a:r>
              <a:rPr lang="ru-RU" dirty="0" err="1">
                <a:latin typeface="Times New Roman" panose="02020603050405020304" pitchFamily="18" charset="0"/>
                <a:cs typeface="Times New Roman" panose="02020603050405020304" pitchFamily="18" charset="0"/>
              </a:rPr>
              <a:t>сальмонеллезной</a:t>
            </a:r>
            <a:r>
              <a:rPr lang="ru-RU" dirty="0">
                <a:latin typeface="Times New Roman" panose="02020603050405020304" pitchFamily="18" charset="0"/>
                <a:cs typeface="Times New Roman" panose="02020603050405020304" pitchFamily="18" charset="0"/>
              </a:rPr>
              <a:t> инфекции;</a:t>
            </a:r>
          </a:p>
          <a:p>
            <a:pPr lvl="0" algn="just"/>
            <a:r>
              <a:rPr lang="ru-RU" dirty="0">
                <a:latin typeface="Times New Roman" panose="02020603050405020304" pitchFamily="18" charset="0"/>
                <a:cs typeface="Times New Roman" panose="02020603050405020304" pitchFamily="18" charset="0"/>
              </a:rPr>
              <a:t>консервированная продукция с нарушенной герметичностью упаковки, вздутые банки, со следами ржавчины или механическими деформациями, что чревато риском развития ботулизма;</a:t>
            </a:r>
          </a:p>
          <a:p>
            <a:pPr lvl="0" algn="just"/>
            <a:r>
              <a:rPr lang="ru-RU" dirty="0">
                <a:latin typeface="Times New Roman" panose="02020603050405020304" pitchFamily="18" charset="0"/>
                <a:cs typeface="Times New Roman" panose="02020603050405020304" pitchFamily="18" charset="0"/>
              </a:rPr>
              <a:t>сдобные кондитерские изделия с кремовой начинкой;</a:t>
            </a:r>
          </a:p>
          <a:p>
            <a:pPr lvl="0"/>
            <a:r>
              <a:rPr lang="ru-RU" dirty="0">
                <a:latin typeface="Times New Roman" panose="02020603050405020304" pitchFamily="18" charset="0"/>
                <a:cs typeface="Times New Roman" panose="02020603050405020304" pitchFamily="18" charset="0"/>
              </a:rPr>
              <a:t>грибная продукция во всех </a:t>
            </a:r>
            <a:r>
              <a:rPr lang="ru-RU" dirty="0" smtClean="0">
                <a:latin typeface="Times New Roman" panose="02020603050405020304" pitchFamily="18" charset="0"/>
                <a:cs typeface="Times New Roman" panose="02020603050405020304" pitchFamily="18" charset="0"/>
              </a:rPr>
              <a:t>видах;</a:t>
            </a:r>
            <a:endParaRPr lang="ru-RU" dirty="0">
              <a:latin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3239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00594" y="1062671"/>
            <a:ext cx="9875520" cy="5324535"/>
          </a:xfrm>
          <a:prstGeom prst="rect">
            <a:avLst/>
          </a:prstGeom>
        </p:spPr>
        <p:txBody>
          <a:bodyPr wrap="square">
            <a:spAutoFit/>
          </a:bodyPr>
          <a:lstStyle/>
          <a:p>
            <a:endParaRPr lang="ru-RU" dirty="0" smtClean="0">
              <a:latin typeface="Times New Roman" panose="02020603050405020304" pitchFamily="18" charset="0"/>
              <a:ea typeface="Times New Roman" panose="02020603050405020304" pitchFamily="18" charset="0"/>
            </a:endParaRPr>
          </a:p>
          <a:p>
            <a:pPr lvl="0"/>
            <a:r>
              <a:rPr lang="ru-RU" sz="2200" dirty="0">
                <a:latin typeface="Times New Roman" panose="02020603050405020304" pitchFamily="18" charset="0"/>
                <a:cs typeface="Times New Roman" panose="02020603050405020304" pitchFamily="18" charset="0"/>
              </a:rPr>
              <a:t>макаронные изделия, приготовленные по-флотски (с мясным фаршем), а также с добавлением рубленого яйца;</a:t>
            </a:r>
          </a:p>
          <a:p>
            <a:pPr lvl="0"/>
            <a:r>
              <a:rPr lang="ru-RU" sz="2200" dirty="0">
                <a:latin typeface="Times New Roman" panose="02020603050405020304" pitchFamily="18" charset="0"/>
                <a:cs typeface="Times New Roman" panose="02020603050405020304" pitchFamily="18" charset="0"/>
              </a:rPr>
              <a:t>заливные кушанья, студни, зельцы, форшмак из сельди;</a:t>
            </a:r>
          </a:p>
          <a:p>
            <a:pPr lvl="0"/>
            <a:r>
              <a:rPr lang="ru-RU" sz="2200" dirty="0">
                <a:latin typeface="Times New Roman" panose="02020603050405020304" pitchFamily="18" charset="0"/>
                <a:cs typeface="Times New Roman" panose="02020603050405020304" pitchFamily="18" charset="0"/>
              </a:rPr>
              <a:t>творожная масса, изготовленная из </a:t>
            </a:r>
            <a:r>
              <a:rPr lang="ru-RU" sz="2200" dirty="0" err="1">
                <a:latin typeface="Times New Roman" panose="02020603050405020304" pitchFamily="18" charset="0"/>
                <a:cs typeface="Times New Roman" panose="02020603050405020304" pitchFamily="18" charset="0"/>
              </a:rPr>
              <a:t>непастеризованного</a:t>
            </a:r>
            <a:r>
              <a:rPr lang="ru-RU" sz="2200" dirty="0">
                <a:latin typeface="Times New Roman" panose="02020603050405020304" pitchFamily="18" charset="0"/>
                <a:cs typeface="Times New Roman" panose="02020603050405020304" pitchFamily="18" charset="0"/>
              </a:rPr>
              <a:t> молочного сырья, творог, сметана, не подвергнутая термическому воздействию;</a:t>
            </a:r>
          </a:p>
          <a:p>
            <a:pPr lvl="0"/>
            <a:r>
              <a:rPr lang="ru-RU" sz="2200" dirty="0">
                <a:latin typeface="Times New Roman" panose="02020603050405020304" pitchFamily="18" charset="0"/>
                <a:cs typeface="Times New Roman" panose="02020603050405020304" pitchFamily="18" charset="0"/>
              </a:rPr>
              <a:t>все виды квасных напитков, сахаросодержащие газированные воды, натуральный кофе, а также любые тонизирующие и энергетические смеси;</a:t>
            </a:r>
          </a:p>
          <a:p>
            <a:pPr lvl="0"/>
            <a:r>
              <a:rPr lang="ru-RU" sz="2200" dirty="0">
                <a:latin typeface="Times New Roman" panose="02020603050405020304" pitchFamily="18" charset="0"/>
                <a:cs typeface="Times New Roman" panose="02020603050405020304" pitchFamily="18" charset="0"/>
              </a:rPr>
              <a:t>острые и жгучие соусы, включая томатный кетчуп, майонезные изделия, уксусную кислоту, горчицу, хрен и пряные перцы;</a:t>
            </a:r>
          </a:p>
          <a:p>
            <a:pPr lvl="0"/>
            <a:r>
              <a:rPr lang="ru-RU" sz="2200" dirty="0">
                <a:latin typeface="Times New Roman" panose="02020603050405020304" pitchFamily="18" charset="0"/>
                <a:cs typeface="Times New Roman" panose="02020603050405020304" pitchFamily="18" charset="0"/>
              </a:rPr>
              <a:t>кулинарные изделия, подвергнутые обжарке во фритюре, а также масла, полученные из пальмы, рапса, кокоса и хлопчатника;</a:t>
            </a:r>
          </a:p>
          <a:p>
            <a:pPr lvl="0"/>
            <a:r>
              <a:rPr lang="ru-RU" sz="2200" dirty="0">
                <a:latin typeface="Times New Roman" panose="02020603050405020304" pitchFamily="18" charset="0"/>
                <a:cs typeface="Times New Roman" panose="02020603050405020304" pitchFamily="18" charset="0"/>
              </a:rPr>
              <a:t>молочные десерты и мороженое, в рецептуре которых использованы жиры растительного происхождения;</a:t>
            </a:r>
          </a:p>
          <a:p>
            <a:endParaRPr lang="ru-RU" dirty="0" smtClean="0">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415346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9531" y="1646596"/>
            <a:ext cx="8604069" cy="4479560"/>
          </a:xfrm>
          <a:prstGeom prst="rect">
            <a:avLst/>
          </a:prstGeom>
        </p:spPr>
        <p:txBody>
          <a:bodyPr wrap="square">
            <a:spAutoFit/>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картофельные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чипсы, сухие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снековые</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 продукты, леденцовая карамель и жевательные резинки;</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dirty="0">
                <a:latin typeface="Times New Roman" panose="02020603050405020304" pitchFamily="18" charset="0"/>
                <a:ea typeface="Times New Roman" panose="02020603050405020304" pitchFamily="18" charset="0"/>
                <a:cs typeface="Times New Roman" panose="02020603050405020304" pitchFamily="18" charset="0"/>
              </a:rPr>
              <a:t>глазунья из яиц, холодный суп окрошка и прочие блюда, подаваемые без достаточной термической обработки либо в охлажденном виде, что повышает инфекционные риски;</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dirty="0">
                <a:latin typeface="Times New Roman" panose="02020603050405020304" pitchFamily="18" charset="0"/>
                <a:ea typeface="Times New Roman" panose="02020603050405020304" pitchFamily="18" charset="0"/>
                <a:cs typeface="Times New Roman" panose="02020603050405020304" pitchFamily="18" charset="0"/>
              </a:rPr>
              <a:t>блинные изделия с начинкой из мяса или творога, а также паштетные массы — эти продукты относятся к скоропортящимся и трудно поддаются санитарному контролю;</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2000" dirty="0">
                <a:latin typeface="Times New Roman" panose="02020603050405020304" pitchFamily="18" charset="0"/>
                <a:ea typeface="Times New Roman" panose="02020603050405020304" pitchFamily="18" charset="0"/>
                <a:cs typeface="Times New Roman" panose="02020603050405020304" pitchFamily="18" charset="0"/>
              </a:rPr>
              <a:t>блюда, приготовленные из сухих концентратов быстрого растворения</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Aft>
                <a:spcPts val="800"/>
              </a:spcAft>
              <a:buSzPts val="1000"/>
              <a:tabLst>
                <a:tab pos="457200" algn="l"/>
              </a:tabLst>
            </a:pPr>
            <a:r>
              <a:rPr lang="ru-RU" sz="2000" dirty="0">
                <a:latin typeface="Times New Roman" panose="02020603050405020304" pitchFamily="18" charset="0"/>
                <a:ea typeface="Times New Roman" panose="02020603050405020304" pitchFamily="18" charset="0"/>
                <a:cs typeface="Times New Roman" panose="02020603050405020304" pitchFamily="18" charset="0"/>
              </a:rPr>
              <a:t>Также ограничена жирность молочных продуктов: молоко и кисломолочные напитки — 2,5-3,5%, творожные изделия — не более 9%.</a:t>
            </a:r>
            <a:r>
              <a:rPr lang="ru-RU" sz="2000" b="1" dirty="0"/>
              <a:t> </a:t>
            </a:r>
            <a:r>
              <a:rPr lang="ru-RU" sz="2000" b="1" dirty="0" smtClean="0"/>
              <a:t> </a:t>
            </a:r>
            <a:endParaRPr lang="ru-RU" sz="2000" b="1" dirty="0"/>
          </a:p>
          <a:p>
            <a:pPr lvl="0">
              <a:lnSpc>
                <a:spcPct val="107000"/>
              </a:lnSpc>
              <a:spcAft>
                <a:spcPts val="800"/>
              </a:spcAft>
              <a:buSzPts val="1000"/>
              <a:tabLst>
                <a:tab pos="457200" algn="l"/>
              </a:tabLs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823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32114" y="1414289"/>
            <a:ext cx="10006149" cy="5545685"/>
          </a:xfrm>
          <a:prstGeom prst="rect">
            <a:avLst/>
          </a:prstGeom>
        </p:spPr>
        <p:txBody>
          <a:bodyPr wrap="square">
            <a:spAutoFit/>
          </a:bodyPr>
          <a:lstStyle/>
          <a:p>
            <a:pPr algn="ctr">
              <a:lnSpc>
                <a:spcPct val="107000"/>
              </a:lnSpc>
              <a:spcAft>
                <a:spcPts val="800"/>
              </a:spcAft>
            </a:pPr>
            <a:r>
              <a:rPr lang="ru-RU" sz="2800" b="1" dirty="0" smtClean="0">
                <a:latin typeface="Times New Roman" panose="02020603050405020304" pitchFamily="18" charset="0"/>
                <a:cs typeface="Times New Roman" panose="02020603050405020304" pitchFamily="18" charset="0"/>
              </a:rPr>
              <a:t>Контроль </a:t>
            </a:r>
            <a:r>
              <a:rPr lang="ru-RU" sz="2800" b="1" dirty="0">
                <a:latin typeface="Times New Roman" panose="02020603050405020304" pitchFamily="18" charset="0"/>
                <a:cs typeface="Times New Roman" panose="02020603050405020304" pitchFamily="18" charset="0"/>
              </a:rPr>
              <a:t>за </a:t>
            </a:r>
            <a:r>
              <a:rPr lang="ru-RU" sz="2800" b="1" u="sng" dirty="0">
                <a:latin typeface="Times New Roman" panose="02020603050405020304" pitchFamily="18" charset="0"/>
                <a:cs typeface="Times New Roman" panose="02020603050405020304" pitchFamily="18" charset="0"/>
                <a:hlinkClick r:id="rId2"/>
              </a:rPr>
              <a:t>качеством питания</a:t>
            </a:r>
            <a:r>
              <a:rPr lang="ru-RU" sz="2800" b="1" dirty="0">
                <a:latin typeface="Times New Roman" panose="02020603050405020304" pitchFamily="18" charset="0"/>
                <a:cs typeface="Times New Roman" panose="02020603050405020304" pitchFamily="18" charset="0"/>
              </a:rPr>
              <a:t> в детском </a:t>
            </a:r>
            <a:r>
              <a:rPr lang="ru-RU" sz="2800" b="1" dirty="0" smtClean="0">
                <a:latin typeface="Times New Roman" panose="02020603050405020304" pitchFamily="18" charset="0"/>
                <a:cs typeface="Times New Roman" panose="02020603050405020304" pitchFamily="18" charset="0"/>
              </a:rPr>
              <a:t>саду</a:t>
            </a:r>
          </a:p>
          <a:p>
            <a:pPr algn="just"/>
            <a:r>
              <a:rPr lang="ru-RU" sz="2400" dirty="0">
                <a:latin typeface="Times New Roman" panose="02020603050405020304" pitchFamily="18" charset="0"/>
                <a:cs typeface="Times New Roman" panose="02020603050405020304" pitchFamily="18" charset="0"/>
              </a:rPr>
              <a:t>Система контроля охватывает все этапы — от приемки продуктов до выдачи и обеспечивает безопасность, соответствие нормам и своевременное выявление нарушений.</a:t>
            </a:r>
          </a:p>
          <a:p>
            <a:r>
              <a:rPr lang="ru-RU" sz="2400" dirty="0" err="1">
                <a:latin typeface="Times New Roman" panose="02020603050405020304" pitchFamily="18" charset="0"/>
                <a:cs typeface="Times New Roman" panose="02020603050405020304" pitchFamily="18" charset="0"/>
              </a:rPr>
              <a:t>Бракеражная</a:t>
            </a:r>
            <a:r>
              <a:rPr lang="ru-RU" sz="2400" dirty="0">
                <a:latin typeface="Times New Roman" panose="02020603050405020304" pitchFamily="18" charset="0"/>
                <a:cs typeface="Times New Roman" panose="02020603050405020304" pitchFamily="18" charset="0"/>
              </a:rPr>
              <a:t> комиссия является ведущим органом текущего контроля за питанием. В ее состав входят заведующий, </a:t>
            </a:r>
            <a:r>
              <a:rPr lang="ru-RU" sz="2400" dirty="0" smtClean="0">
                <a:latin typeface="Times New Roman" panose="02020603050405020304" pitchFamily="18" charset="0"/>
                <a:cs typeface="Times New Roman" panose="02020603050405020304" pitchFamily="18" charset="0"/>
              </a:rPr>
              <a:t>медсестра</a:t>
            </a:r>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и повар. </a:t>
            </a:r>
            <a:endParaRPr lang="ru-RU" sz="2400" dirty="0" smtClean="0">
              <a:latin typeface="Times New Roman" panose="02020603050405020304" pitchFamily="18" charset="0"/>
              <a:cs typeface="Times New Roman" panose="02020603050405020304" pitchFamily="18" charset="0"/>
            </a:endParaRPr>
          </a:p>
          <a:p>
            <a:r>
              <a:rPr lang="ru-RU" sz="2400" dirty="0" smtClean="0">
                <a:latin typeface="Times New Roman" panose="02020603050405020304" pitchFamily="18" charset="0"/>
                <a:cs typeface="Times New Roman" panose="02020603050405020304" pitchFamily="18" charset="0"/>
              </a:rPr>
              <a:t>Компетенция </a:t>
            </a:r>
            <a:r>
              <a:rPr lang="ru-RU" sz="2400" dirty="0">
                <a:latin typeface="Times New Roman" panose="02020603050405020304" pitchFamily="18" charset="0"/>
                <a:cs typeface="Times New Roman" panose="02020603050405020304" pitchFamily="18" charset="0"/>
              </a:rPr>
              <a:t>комиссии охватывает:</a:t>
            </a:r>
          </a:p>
          <a:p>
            <a:pPr lvl="0"/>
            <a:r>
              <a:rPr lang="ru-RU" sz="2400" dirty="0" smtClean="0">
                <a:latin typeface="Times New Roman" panose="02020603050405020304" pitchFamily="18" charset="0"/>
                <a:cs typeface="Times New Roman" panose="02020603050405020304" pitchFamily="18" charset="0"/>
              </a:rPr>
              <a:t>-проверку </a:t>
            </a:r>
            <a:r>
              <a:rPr lang="ru-RU" sz="2400" dirty="0">
                <a:latin typeface="Times New Roman" panose="02020603050405020304" pitchFamily="18" charset="0"/>
                <a:cs typeface="Times New Roman" panose="02020603050405020304" pitchFamily="18" charset="0"/>
              </a:rPr>
              <a:t>входящего сырья;</a:t>
            </a:r>
          </a:p>
          <a:p>
            <a:pPr lvl="0"/>
            <a:r>
              <a:rPr lang="ru-RU" sz="2400" dirty="0" smtClean="0">
                <a:latin typeface="Times New Roman" panose="02020603050405020304" pitchFamily="18" charset="0"/>
                <a:cs typeface="Times New Roman" panose="02020603050405020304" pitchFamily="18" charset="0"/>
              </a:rPr>
              <a:t>-корректность </a:t>
            </a:r>
            <a:r>
              <a:rPr lang="ru-RU" sz="2400" dirty="0">
                <a:latin typeface="Times New Roman" panose="02020603050405020304" pitchFamily="18" charset="0"/>
                <a:cs typeface="Times New Roman" panose="02020603050405020304" pitchFamily="18" charset="0"/>
              </a:rPr>
              <a:t>технологических процессов;</a:t>
            </a:r>
          </a:p>
          <a:p>
            <a:pPr lvl="0"/>
            <a:r>
              <a:rPr lang="ru-RU" sz="2400" dirty="0" smtClean="0">
                <a:latin typeface="Times New Roman" panose="02020603050405020304" pitchFamily="18" charset="0"/>
                <a:cs typeface="Times New Roman" panose="02020603050405020304" pitchFamily="18" charset="0"/>
              </a:rPr>
              <a:t>-вес </a:t>
            </a:r>
            <a:r>
              <a:rPr lang="ru-RU" sz="2400" dirty="0">
                <a:latin typeface="Times New Roman" panose="02020603050405020304" pitchFamily="18" charset="0"/>
                <a:cs typeface="Times New Roman" panose="02020603050405020304" pitchFamily="18" charset="0"/>
              </a:rPr>
              <a:t>порций;</a:t>
            </a:r>
          </a:p>
          <a:p>
            <a:pPr lvl="0"/>
            <a:r>
              <a:rPr lang="ru-RU" sz="2400" dirty="0" smtClean="0">
                <a:latin typeface="Times New Roman" panose="02020603050405020304" pitchFamily="18" charset="0"/>
                <a:cs typeface="Times New Roman" panose="02020603050405020304" pitchFamily="18" charset="0"/>
              </a:rPr>
              <a:t>-санитарное </a:t>
            </a:r>
            <a:r>
              <a:rPr lang="ru-RU" sz="2400" dirty="0">
                <a:latin typeface="Times New Roman" panose="02020603050405020304" pitchFamily="18" charset="0"/>
                <a:cs typeface="Times New Roman" panose="02020603050405020304" pitchFamily="18" charset="0"/>
              </a:rPr>
              <a:t>состояние кухни;</a:t>
            </a:r>
          </a:p>
          <a:p>
            <a:pPr lvl="0"/>
            <a:r>
              <a:rPr lang="ru-RU" sz="2400" dirty="0" smtClean="0">
                <a:latin typeface="Times New Roman" panose="02020603050405020304" pitchFamily="18" charset="0"/>
                <a:cs typeface="Times New Roman" panose="02020603050405020304" pitchFamily="18" charset="0"/>
              </a:rPr>
              <a:t>-соблюдение </a:t>
            </a:r>
            <a:r>
              <a:rPr lang="ru-RU" sz="2400" dirty="0">
                <a:latin typeface="Times New Roman" panose="02020603050405020304" pitchFamily="18" charset="0"/>
                <a:cs typeface="Times New Roman" panose="02020603050405020304" pitchFamily="18" charset="0"/>
              </a:rPr>
              <a:t>периодов хранения.</a:t>
            </a:r>
          </a:p>
          <a:p>
            <a:pPr algn="ctr">
              <a:lnSpc>
                <a:spcPct val="107000"/>
              </a:lnSpc>
              <a:spcAft>
                <a:spcPts val="800"/>
              </a:spcAft>
            </a:pPr>
            <a:endParaRPr lang="ru-RU" sz="2800" dirty="0">
              <a:latin typeface="Times New Roman" panose="02020603050405020304" pitchFamily="18" charset="0"/>
              <a:cs typeface="Times New Roman" panose="02020603050405020304" pitchFamily="18" charset="0"/>
            </a:endParaRPr>
          </a:p>
          <a:p>
            <a:pPr>
              <a:lnSpc>
                <a:spcPct val="107000"/>
              </a:lnSpc>
              <a:spcAft>
                <a:spcPts val="80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86996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0525" y="1048533"/>
            <a:ext cx="10519955" cy="4074577"/>
          </a:xfrm>
          <a:prstGeom prst="rect">
            <a:avLst/>
          </a:prstGeom>
        </p:spPr>
        <p:txBody>
          <a:bodyPr wrap="square">
            <a:spAutoFit/>
          </a:bodyPr>
          <a:lstStyle/>
          <a:p>
            <a:pPr>
              <a:lnSpc>
                <a:spcPct val="107000"/>
              </a:lnSpc>
              <a:spcAft>
                <a:spcPts val="800"/>
              </a:spcAft>
            </a:pP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Каждый </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рабочий день снимается суточная проба. Это делает уполномоченный сотрудник, который раскладывает образцы в обеззараженную, подписанную тару с герметичными крышками. Минимальный объем отбора: для салатов, супов, гарниров и питья </a:t>
            </a: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ea typeface="Times New Roman" panose="02020603050405020304" pitchFamily="18" charset="0"/>
                <a:cs typeface="Times New Roman" panose="02020603050405020304" pitchFamily="18" charset="0"/>
              </a:rPr>
              <a:t>0,1 кг; для порционных продуктов (котлеты, творожники, оладьи, бутерброды) — изделие полностью</a:t>
            </a:r>
            <a:r>
              <a:rPr lang="ru-RU" sz="2800" dirty="0" smtClean="0">
                <a:latin typeface="Times New Roman" panose="02020603050405020304" pitchFamily="18" charset="0"/>
                <a:ea typeface="Times New Roman" panose="02020603050405020304" pitchFamily="18" charset="0"/>
                <a:cs typeface="Times New Roman" panose="02020603050405020304" pitchFamily="18" charset="0"/>
              </a:rPr>
              <a:t>.</a:t>
            </a:r>
          </a:p>
          <a:p>
            <a:r>
              <a:rPr lang="ru-RU" sz="2800" dirty="0">
                <a:latin typeface="Times New Roman" panose="02020603050405020304" pitchFamily="18" charset="0"/>
                <a:cs typeface="Times New Roman" panose="02020603050405020304" pitchFamily="18" charset="0"/>
              </a:rPr>
              <a:t>Оценка готовых блюд проводится перед каждой раздачей, а записи по итогам проверки заносятся в соответствующие журналы.</a:t>
            </a:r>
          </a:p>
          <a:p>
            <a:pPr>
              <a:lnSpc>
                <a:spcPct val="107000"/>
              </a:lnSpc>
              <a:spcAft>
                <a:spcPts val="800"/>
              </a:spcAft>
            </a:pP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4536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0526" y="1423549"/>
            <a:ext cx="9910354" cy="3067506"/>
          </a:xfrm>
          <a:prstGeom prst="rect">
            <a:avLst/>
          </a:prstGeom>
        </p:spPr>
        <p:txBody>
          <a:bodyPr wrap="square">
            <a:spAutoFit/>
          </a:bodyPr>
          <a:lstStyle/>
          <a:p>
            <a:pPr algn="just">
              <a:spcAft>
                <a:spcPts val="800"/>
              </a:spcAf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Ведомость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контроля за рационом питания ежедневно заполняется медработником. </a:t>
            </a: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По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окончании недели ведомость подписывается, передается руководителю и ответственному за питание.</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Контроль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температурного режима хранения осуществляется термометрами в каждом холодильнике и морозильнике, показания заносятся в журнал.</a:t>
            </a:r>
            <a:endParaRPr lang="ru-RU" sz="20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Лабораторный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контроль проводится в рамках программы производственного контроля. Исследуются микробиологические показатели, наличие патогенов, содержание витаминов и микроэлементов. Периодичность устанавливается программой и согласуется с </a:t>
            </a:r>
            <a:r>
              <a:rPr lang="ru-RU" sz="2000" dirty="0" err="1">
                <a:latin typeface="Times New Roman" panose="02020603050405020304" pitchFamily="18" charset="0"/>
                <a:ea typeface="Times New Roman" panose="02020603050405020304" pitchFamily="18" charset="0"/>
                <a:cs typeface="Times New Roman" panose="02020603050405020304" pitchFamily="18" charset="0"/>
              </a:rPr>
              <a:t>Роспотребнадзором</a:t>
            </a:r>
            <a:r>
              <a:rPr lang="ru-RU"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888274" y="4491055"/>
            <a:ext cx="10014857" cy="1393330"/>
          </a:xfrm>
          <a:prstGeom prst="rect">
            <a:avLst/>
          </a:prstGeom>
        </p:spPr>
        <p:txBody>
          <a:bodyPr wrap="square">
            <a:spAutoFit/>
          </a:bodyPr>
          <a:lstStyle/>
          <a:p>
            <a:pPr algn="just">
              <a:lnSpc>
                <a:spcPct val="107000"/>
              </a:lnSpc>
              <a:spcAft>
                <a:spcPts val="800"/>
              </a:spcAft>
            </a:pPr>
            <a:r>
              <a:rPr lang="ru-RU" sz="2000" dirty="0" smtClean="0">
                <a:latin typeface="Times New Roman" panose="02020603050405020304" pitchFamily="18" charset="0"/>
                <a:ea typeface="Times New Roman" panose="02020603050405020304" pitchFamily="18" charset="0"/>
                <a:cs typeface="Times New Roman" panose="02020603050405020304" pitchFamily="18" charset="0"/>
              </a:rPr>
              <a:t>    Родители </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воспитанников вправе знакомиться с меню, нормами порций, условиями хранения. Во многих садах создаются родительские комиссии для периодических проверок. Законные представители могут обращаться с вопросами и </a:t>
            </a:r>
            <a:r>
              <a:rPr lang="ru-RU" sz="20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a:rPr>
              <a:t>жалобами к руководству и в контролирующие органы</a:t>
            </a:r>
            <a:r>
              <a:rPr lang="ru-RU"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6978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6652" y="1780053"/>
            <a:ext cx="10197737" cy="3336876"/>
          </a:xfrm>
          <a:prstGeom prst="rect">
            <a:avLst/>
          </a:prstGeom>
        </p:spPr>
        <p:txBody>
          <a:bodyPr wrap="square">
            <a:spAutoFit/>
          </a:bodyPr>
          <a:lstStyle/>
          <a:p>
            <a:pPr algn="just">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За нарушение установленных правил предусмотрена административная ответственность. При грубых нарушениях деятельность пищеблока может быть приостановлена до устранения недостатков.</a:t>
            </a:r>
            <a:endParaRPr lang="ru-RU" sz="2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ru-RU" sz="2400" dirty="0">
                <a:latin typeface="Times New Roman" panose="02020603050405020304" pitchFamily="18" charset="0"/>
                <a:ea typeface="Times New Roman" panose="02020603050405020304" pitchFamily="18" charset="0"/>
                <a:cs typeface="Times New Roman" panose="02020603050405020304" pitchFamily="18" charset="0"/>
              </a:rPr>
              <a:t>Таким образом, переход на новый СанПиН по питанию в ДОУ требует актуализации документации и усиления требований </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                  к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обработке </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инвентаря. Содержательные </a:t>
            </a:r>
            <a:r>
              <a:rPr lang="ru-RU" sz="2400" dirty="0">
                <a:latin typeface="Times New Roman" panose="02020603050405020304" pitchFamily="18" charset="0"/>
                <a:ea typeface="Times New Roman" panose="02020603050405020304" pitchFamily="18" charset="0"/>
                <a:cs typeface="Times New Roman" panose="02020603050405020304" pitchFamily="18" charset="0"/>
              </a:rPr>
              <a:t>нормы остаются прежними: строгий режим, сбалансированное меню, запрет на недопустимые продукты и многоуровневый контроль.</a:t>
            </a:r>
            <a:endParaRPr lang="ru-RU"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0315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76548" y="2476739"/>
            <a:ext cx="8708572" cy="1036438"/>
          </a:xfrm>
          <a:prstGeom prst="rect">
            <a:avLst/>
          </a:prstGeom>
        </p:spPr>
        <p:txBody>
          <a:bodyPr wrap="square">
            <a:spAutoFit/>
          </a:bodyPr>
          <a:lstStyle/>
          <a:p>
            <a:pPr>
              <a:lnSpc>
                <a:spcPct val="107000"/>
              </a:lnSpc>
              <a:spcAft>
                <a:spcPts val="800"/>
              </a:spcAft>
            </a:pPr>
            <a:r>
              <a:rPr lang="ru-RU" sz="6000" b="1" dirty="0" smtClean="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rPr>
              <a:t>СПАСИБО ЗА ВНИМАНИЕ!</a:t>
            </a:r>
            <a:endParaRPr lang="ru-RU" sz="6000" b="1" dirty="0">
              <a:solidFill>
                <a:srgbClr val="C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83121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TotalTime>
  <Words>1264</Words>
  <Application>Microsoft Office PowerPoint</Application>
  <PresentationFormat>Широкоэкранный</PresentationFormat>
  <Paragraphs>61</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Calibri Light</vt:lpstr>
      <vt:lpstr>Symbol</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Рената</dc:creator>
  <cp:lastModifiedBy>LARISA</cp:lastModifiedBy>
  <cp:revision>143</cp:revision>
  <dcterms:created xsi:type="dcterms:W3CDTF">2021-02-16T07:30:31Z</dcterms:created>
  <dcterms:modified xsi:type="dcterms:W3CDTF">2026-08-18T12:24:23Z</dcterms:modified>
</cp:coreProperties>
</file>